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</p:sldMasterIdLst>
  <p:notesMasterIdLst>
    <p:notesMasterId r:id="rId9"/>
  </p:notesMasterIdLst>
  <p:sldIdLst>
    <p:sldId id="270" r:id="rId2"/>
    <p:sldId id="301" r:id="rId3"/>
    <p:sldId id="307" r:id="rId4"/>
    <p:sldId id="310" r:id="rId5"/>
    <p:sldId id="311" r:id="rId6"/>
    <p:sldId id="306" r:id="rId7"/>
    <p:sldId id="300" r:id="rId8"/>
  </p:sldIdLst>
  <p:sldSz cx="12192000" cy="6858000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C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85A"/>
    <a:srgbClr val="AF9247"/>
    <a:srgbClr val="024C38"/>
    <a:srgbClr val="002E5E"/>
    <a:srgbClr val="00573C"/>
    <a:srgbClr val="FFFFFF"/>
    <a:srgbClr val="006600"/>
    <a:srgbClr val="A6894F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7512" autoAdjust="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6C17-1C83-4150-8539-3257CC2ACF2F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2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ACF26-FAEE-468A-B816-DDB38FD2E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ACF26-FAEE-468A-B816-DDB38FD2E9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8213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067" y="457200"/>
            <a:ext cx="5503333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2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06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4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1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61D5-331B-6A42-B9C8-22CC1DFD46E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5" r:id="rId13"/>
    <p:sldLayoutId id="2147484257" r:id="rId14"/>
    <p:sldLayoutId id="2147484268" r:id="rId15"/>
    <p:sldLayoutId id="2147484269" r:id="rId16"/>
    <p:sldLayoutId id="2147484312" r:id="rId17"/>
    <p:sldLayoutId id="2147484313" r:id="rId18"/>
    <p:sldLayoutId id="2147484314" r:id="rId19"/>
    <p:sldLayoutId id="2147484315" r:id="rId20"/>
    <p:sldLayoutId id="2147484316" r:id="rId21"/>
    <p:sldLayoutId id="2147484317" r:id="rId22"/>
    <p:sldLayoutId id="2147484318" r:id="rId23"/>
    <p:sldLayoutId id="2147484319" r:id="rId24"/>
    <p:sldLayoutId id="2147484320" r:id="rId25"/>
    <p:sldLayoutId id="2147484321" r:id="rId26"/>
    <p:sldLayoutId id="2147484322" r:id="rId27"/>
    <p:sldLayoutId id="2147484323" r:id="rId28"/>
    <p:sldLayoutId id="2147484324" r:id="rId29"/>
    <p:sldLayoutId id="2147484325" r:id="rId30"/>
    <p:sldLayoutId id="2147484326" r:id="rId31"/>
    <p:sldLayoutId id="2147484327" r:id="rId32"/>
    <p:sldLayoutId id="2147484328" r:id="rId33"/>
    <p:sldLayoutId id="2147484341" r:id="rId34"/>
    <p:sldLayoutId id="2147484342" r:id="rId35"/>
    <p:sldLayoutId id="2147484343" r:id="rId36"/>
    <p:sldLayoutId id="2147484344" r:id="rId37"/>
    <p:sldLayoutId id="2147484345" r:id="rId38"/>
    <p:sldLayoutId id="2147484346" r:id="rId39"/>
    <p:sldLayoutId id="2147484347" r:id="rId40"/>
    <p:sldLayoutId id="2147484348" r:id="rId41"/>
    <p:sldLayoutId id="2147484349" r:id="rId42"/>
    <p:sldLayoutId id="2147484350" r:id="rId43"/>
    <p:sldLayoutId id="2147484351" r:id="rId44"/>
    <p:sldLayoutId id="2147484352" r:id="rId45"/>
    <p:sldLayoutId id="2147484353" r:id="rId46"/>
    <p:sldLayoutId id="2147484354" r:id="rId47"/>
    <p:sldLayoutId id="2147484355" r:id="rId48"/>
    <p:sldLayoutId id="2147484356" r:id="rId4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4814" y="1676400"/>
            <a:ext cx="3422372" cy="33718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A7742F-C864-531C-99CB-B2E9DBBF4A5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963400" y="-38100"/>
            <a:ext cx="381000" cy="6934200"/>
          </a:xfrm>
          <a:prstGeom prst="line">
            <a:avLst/>
          </a:prstGeom>
          <a:ln w="552450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B63C9-581D-5CE3-60B7-FCB52B240D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66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EC622-DDD3-DE28-EEE8-440B3F6C6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3" t="21158" r="7685" b="4150"/>
          <a:stretch/>
        </p:blipFill>
        <p:spPr>
          <a:xfrm>
            <a:off x="38100" y="0"/>
            <a:ext cx="12115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867400"/>
            <a:ext cx="11734800" cy="457200"/>
          </a:xfrm>
          <a:prstGeom prst="rect">
            <a:avLst/>
          </a:prstGeom>
          <a:solidFill>
            <a:srgbClr val="0057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Shown: Rendering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56F93-BE5E-1DA7-B912-68F234E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66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E51CD6-4227-4902-36C3-B1607410BD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963400" y="-38100"/>
            <a:ext cx="381000" cy="6934200"/>
          </a:xfrm>
          <a:prstGeom prst="line">
            <a:avLst/>
          </a:prstGeom>
          <a:ln w="552450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38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DFFCEB-B272-B57C-CF2A-C00B9CEEA1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263" y="0"/>
            <a:ext cx="12194263" cy="831343"/>
          </a:xfrm>
          <a:prstGeom prst="rect">
            <a:avLst/>
          </a:prstGeom>
          <a:solidFill>
            <a:srgbClr val="024C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F89560-EE47-0D63-FA39-26F9AC58A6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2263" y="838200"/>
            <a:ext cx="12194263" cy="0"/>
          </a:xfrm>
          <a:prstGeom prst="line">
            <a:avLst/>
          </a:prstGeom>
          <a:ln>
            <a:solidFill>
              <a:srgbClr val="B498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1050" y="152400"/>
            <a:ext cx="615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alibri"/>
                <a:cs typeface="Calibri"/>
              </a:rPr>
              <a:t>Quick Facts</a:t>
            </a:r>
            <a:endParaRPr lang="zh-CN" alt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600" y="5689024"/>
            <a:ext cx="1671440" cy="781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D228F-C67B-22C0-16B4-1585C2ACE269}"/>
              </a:ext>
            </a:extLst>
          </p:cNvPr>
          <p:cNvSpPr txBox="1"/>
          <p:nvPr/>
        </p:nvSpPr>
        <p:spPr>
          <a:xfrm>
            <a:off x="762000" y="1270903"/>
            <a:ext cx="9712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Located in Fayetteville, North Carolina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Approximately 2,300 enrolled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80+ undergraduate and graduate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28 fully online degree and certificate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12:1 student-to-faculty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97% of students receive 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50+ countries represented by current international students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FD8CD7-CCAA-764C-7B88-BADF9B0FFA7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358775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78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5C813-EE7B-1538-0DA0-2C1C84BFE5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263" y="0"/>
            <a:ext cx="12194263" cy="831343"/>
          </a:xfrm>
          <a:prstGeom prst="rect">
            <a:avLst/>
          </a:prstGeom>
          <a:solidFill>
            <a:srgbClr val="024C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1" y="152400"/>
            <a:ext cx="617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alibri"/>
                <a:cs typeface="Calibri"/>
              </a:rPr>
              <a:t>More Quick Facts</a:t>
            </a:r>
            <a:endParaRPr lang="zh-CN" alt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8559" y="5689024"/>
            <a:ext cx="1671440" cy="781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D228F-C67B-22C0-16B4-1585C2ACE269}"/>
              </a:ext>
            </a:extLst>
          </p:cNvPr>
          <p:cNvSpPr txBox="1"/>
          <p:nvPr/>
        </p:nvSpPr>
        <p:spPr>
          <a:xfrm>
            <a:off x="762001" y="1317525"/>
            <a:ext cx="95601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No. 1 Most Diverse Campus in North Carolina in 2021-22 and 2022-23 (Niche Rankings)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 of 10 “Must Watch” North American Colleges and Universities in 2022 (Higher Education Digest)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Consistently named a “Military Friendly” and “Best for Vets”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75+ student organizations and honor societies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 NCAA Division III intercollegiate sports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3E5544-C546-F94E-A19A-A8D7A40C5B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2263" y="838200"/>
            <a:ext cx="12194263" cy="0"/>
          </a:xfrm>
          <a:prstGeom prst="line">
            <a:avLst/>
          </a:prstGeom>
          <a:ln>
            <a:solidFill>
              <a:srgbClr val="B498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63246C-026F-02D4-30B1-4AA229647F4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358775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9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57FB85-D7F7-B641-F694-50D76755C7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263" y="0"/>
            <a:ext cx="12194263" cy="831343"/>
          </a:xfrm>
          <a:prstGeom prst="rect">
            <a:avLst/>
          </a:prstGeom>
          <a:solidFill>
            <a:srgbClr val="024C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4BFE9D-969D-D0A3-84D8-AC50FBCE8D7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2263" y="838200"/>
            <a:ext cx="12194263" cy="0"/>
          </a:xfrm>
          <a:prstGeom prst="line">
            <a:avLst/>
          </a:prstGeom>
          <a:ln>
            <a:solidFill>
              <a:srgbClr val="B498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1" y="152400"/>
            <a:ext cx="617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alibri"/>
                <a:cs typeface="Calibri"/>
              </a:rPr>
              <a:t>New Medical School</a:t>
            </a:r>
            <a:endParaRPr lang="zh-CN" alt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8559" y="5719202"/>
            <a:ext cx="1671440" cy="781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D228F-C67B-22C0-16B4-1585C2ACE269}"/>
              </a:ext>
            </a:extLst>
          </p:cNvPr>
          <p:cNvSpPr txBox="1"/>
          <p:nvPr/>
        </p:nvSpPr>
        <p:spPr>
          <a:xfrm>
            <a:off x="762001" y="1317525"/>
            <a:ext cx="95601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Partnership between Methodist University and Cape Fear Valley Health created in Feb.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State-of-the-art medical school will train the next generation of health care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Currently an applicant program with the Liaison Commission on Medical Education (LCME)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Projected to begin classes in July 2026, pending approval from LCME and SACSCOC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9D3581-AF9A-751E-054B-3374C685F3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358775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367" t="15748" r="8367"/>
          <a:stretch/>
        </p:blipFill>
        <p:spPr>
          <a:xfrm>
            <a:off x="0" y="0"/>
            <a:ext cx="6290237" cy="3219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24566" r="6117" b="922"/>
          <a:stretch/>
        </p:blipFill>
        <p:spPr>
          <a:xfrm>
            <a:off x="0" y="3257179"/>
            <a:ext cx="5715000" cy="3638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1821" r="12217" b="21225"/>
          <a:stretch/>
        </p:blipFill>
        <p:spPr>
          <a:xfrm>
            <a:off x="6342529" y="-1"/>
            <a:ext cx="5620871" cy="321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763" t="7909" r="6763" b="12500"/>
          <a:stretch/>
        </p:blipFill>
        <p:spPr>
          <a:xfrm>
            <a:off x="5760720" y="3257179"/>
            <a:ext cx="6242252" cy="36389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315C45-5909-09EB-0B1C-55009FAE1238}"/>
              </a:ext>
            </a:extLst>
          </p:cNvPr>
          <p:cNvCxnSpPr>
            <a:cxnSpLocks/>
          </p:cNvCxnSpPr>
          <p:nvPr/>
        </p:nvCxnSpPr>
        <p:spPr>
          <a:xfrm>
            <a:off x="11963400" y="-38100"/>
            <a:ext cx="381000" cy="6934200"/>
          </a:xfrm>
          <a:prstGeom prst="line">
            <a:avLst/>
          </a:prstGeom>
          <a:ln w="552450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E86CD8-1B94-4C87-DEBF-259B301A2D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3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2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95600" y="28956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573C"/>
                </a:solidFill>
                <a:latin typeface="Champagne &amp; Limousines" pitchFamily="34" charset="0"/>
                <a:ea typeface="Champagne &amp; Limousines" pitchFamily="34" charset="0"/>
              </a:rPr>
              <a:t> Questions?</a:t>
            </a:r>
            <a:endParaRPr lang="en-US" sz="6600" dirty="0">
              <a:solidFill>
                <a:srgbClr val="00573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171D6-5D92-6AB5-D8B9-C07A96DA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66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7857C5-F1F7-9222-FC5C-DB6D47ADB7C7}"/>
              </a:ext>
            </a:extLst>
          </p:cNvPr>
          <p:cNvCxnSpPr>
            <a:cxnSpLocks/>
          </p:cNvCxnSpPr>
          <p:nvPr/>
        </p:nvCxnSpPr>
        <p:spPr>
          <a:xfrm>
            <a:off x="11963400" y="-76200"/>
            <a:ext cx="381000" cy="6934200"/>
          </a:xfrm>
          <a:prstGeom prst="line">
            <a:avLst/>
          </a:prstGeom>
          <a:ln w="552450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</TotalTime>
  <Words>173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Champagne &amp; Limousines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Christian Naranjo</cp:lastModifiedBy>
  <cp:revision>408</cp:revision>
  <dcterms:created xsi:type="dcterms:W3CDTF">2009-08-09T03:22:00Z</dcterms:created>
  <dcterms:modified xsi:type="dcterms:W3CDTF">2024-08-22T12:26:56Z</dcterms:modified>
</cp:coreProperties>
</file>